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4" r:id="rId1"/>
  </p:sldMasterIdLst>
  <p:sldIdLst>
    <p:sldId id="256" r:id="rId2"/>
    <p:sldId id="269" r:id="rId3"/>
    <p:sldId id="257" r:id="rId4"/>
    <p:sldId id="258" r:id="rId5"/>
    <p:sldId id="259" r:id="rId6"/>
    <p:sldId id="260" r:id="rId7"/>
    <p:sldId id="261" r:id="rId8"/>
    <p:sldId id="262" r:id="rId9"/>
    <p:sldId id="263" r:id="rId10"/>
    <p:sldId id="264" r:id="rId11"/>
    <p:sldId id="266" r:id="rId12"/>
    <p:sldId id="265"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7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15EC803-D3F6-44F2-B0D5-E8DD267A8369}" type="datetimeFigureOut">
              <a:rPr lang="en-US" smtClean="0"/>
              <a:t>5/23/2020</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DDD2BFD1-28E5-42C4-BFF2-5C6EF372BD23}"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7217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5EC803-D3F6-44F2-B0D5-E8DD267A8369}"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209545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5EC803-D3F6-44F2-B0D5-E8DD267A8369}"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2BFD1-28E5-42C4-BFF2-5C6EF372BD23}"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04647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15EC803-D3F6-44F2-B0D5-E8DD267A8369}" type="datetimeFigureOut">
              <a:rPr lang="en-US" smtClean="0"/>
              <a:t>5/23/2020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267777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15EC803-D3F6-44F2-B0D5-E8DD267A8369}" type="datetimeFigureOut">
              <a:rPr lang="en-US" smtClean="0"/>
              <a:t>5/23/2020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D2BFD1-28E5-42C4-BFF2-5C6EF372BD23}"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2154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15EC803-D3F6-44F2-B0D5-E8DD267A8369}" type="datetimeFigureOut">
              <a:rPr lang="en-US" smtClean="0"/>
              <a:t>5/23/2020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D2BFD1-28E5-42C4-BFF2-5C6EF372BD23}"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5948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5EC803-D3F6-44F2-B0D5-E8DD267A8369}" type="datetimeFigureOut">
              <a:rPr lang="en-US" smtClean="0"/>
              <a:t>5/23/2020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401182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15EC803-D3F6-44F2-B0D5-E8DD267A8369}" type="datetimeFigureOut">
              <a:rPr lang="en-US" smtClean="0"/>
              <a:t>5/23/2020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D2BFD1-28E5-42C4-BFF2-5C6EF372BD23}"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132175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15EC803-D3F6-44F2-B0D5-E8DD267A8369}" type="datetimeFigureOut">
              <a:rPr lang="en-US" smtClean="0"/>
              <a:t>5/23/2020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2782303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15EC803-D3F6-44F2-B0D5-E8DD267A8369}" type="datetimeFigureOut">
              <a:rPr lang="en-US" smtClean="0"/>
              <a:t>5/23/2020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411426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5EC803-D3F6-44F2-B0D5-E8DD267A8369}"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2BFD1-28E5-42C4-BFF2-5C6EF372BD23}"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948565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5EC803-D3F6-44F2-B0D5-E8DD267A8369}"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2BFD1-28E5-42C4-BFF2-5C6EF372BD23}"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80869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5EC803-D3F6-44F2-B0D5-E8DD267A8369}"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15630806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5EC803-D3F6-44F2-B0D5-E8DD267A8369}"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2BFD1-28E5-42C4-BFF2-5C6EF372BD23}"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509949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5EC803-D3F6-44F2-B0D5-E8DD267A8369}"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2BFD1-28E5-42C4-BFF2-5C6EF372BD23}"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018598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5EC803-D3F6-44F2-B0D5-E8DD267A8369}"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2BFD1-28E5-42C4-BFF2-5C6EF372BD23}"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50760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5EC803-D3F6-44F2-B0D5-E8DD267A8369}"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2BFD1-28E5-42C4-BFF2-5C6EF372BD23}"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97489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15EC803-D3F6-44F2-B0D5-E8DD267A8369}" type="datetimeFigureOut">
              <a:rPr lang="en-US" smtClean="0"/>
              <a:t>5/23/2020</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DD2BFD1-28E5-42C4-BFF2-5C6EF372BD23}" type="slidenum">
              <a:rPr lang="en-US" smtClean="0"/>
              <a:t>‹#›</a:t>
            </a:fld>
            <a:endParaRPr lang="en-US"/>
          </a:p>
        </p:txBody>
      </p:sp>
    </p:spTree>
    <p:extLst>
      <p:ext uri="{BB962C8B-B14F-4D97-AF65-F5344CB8AC3E}">
        <p14:creationId xmlns:p14="http://schemas.microsoft.com/office/powerpoint/2010/main" val="3326598584"/>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 id="2147483780" r:id="rId16"/>
    <p:sldLayoutId id="2147483781"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4CE70-F18B-482A-93F1-12254FB2111D}"/>
              </a:ext>
            </a:extLst>
          </p:cNvPr>
          <p:cNvSpPr>
            <a:spLocks noGrp="1"/>
          </p:cNvSpPr>
          <p:nvPr>
            <p:ph type="ctrTitle"/>
          </p:nvPr>
        </p:nvSpPr>
        <p:spPr/>
        <p:txBody>
          <a:bodyPr>
            <a:normAutofit fontScale="90000"/>
          </a:bodyPr>
          <a:lstStyle/>
          <a:p>
            <a:pPr algn="ctr"/>
            <a:r>
              <a:rPr lang="en-US" dirty="0">
                <a:solidFill>
                  <a:schemeClr val="accent1">
                    <a:lumMod val="60000"/>
                    <a:lumOff val="40000"/>
                  </a:schemeClr>
                </a:solidFill>
                <a:latin typeface="Times New Roman" panose="02020603050405020304" pitchFamily="18" charset="0"/>
                <a:cs typeface="Times New Roman" panose="02020603050405020304" pitchFamily="18" charset="0"/>
              </a:rPr>
              <a:t>Developing reading comprehension skills.</a:t>
            </a:r>
          </a:p>
        </p:txBody>
      </p:sp>
      <p:sp>
        <p:nvSpPr>
          <p:cNvPr id="3" name="Subtitle 2">
            <a:extLst>
              <a:ext uri="{FF2B5EF4-FFF2-40B4-BE49-F238E27FC236}">
                <a16:creationId xmlns:a16="http://schemas.microsoft.com/office/drawing/2014/main" id="{FB89CF22-BC16-44D7-9BB5-0152BF3A2A58}"/>
              </a:ext>
            </a:extLst>
          </p:cNvPr>
          <p:cNvSpPr>
            <a:spLocks noGrp="1"/>
          </p:cNvSpPr>
          <p:nvPr>
            <p:ph type="subTitle" idx="1"/>
          </p:nvPr>
        </p:nvSpPr>
        <p:spPr/>
        <p:txBody>
          <a:bodyPr/>
          <a:lstStyle/>
          <a:p>
            <a:pPr algn="ctr"/>
            <a:r>
              <a:rPr lang="en-US" dirty="0">
                <a:solidFill>
                  <a:srgbClr val="0070C0"/>
                </a:solidFill>
                <a:latin typeface="Times New Roman" panose="02020603050405020304" pitchFamily="18" charset="0"/>
                <a:cs typeface="Times New Roman" panose="02020603050405020304" pitchFamily="18" charset="0"/>
              </a:rPr>
              <a:t>Professional development.</a:t>
            </a:r>
          </a:p>
        </p:txBody>
      </p:sp>
    </p:spTree>
    <p:extLst>
      <p:ext uri="{BB962C8B-B14F-4D97-AF65-F5344CB8AC3E}">
        <p14:creationId xmlns:p14="http://schemas.microsoft.com/office/powerpoint/2010/main" val="24770486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143718-B1D3-4DFE-B03E-9E470FC7D912}"/>
              </a:ext>
            </a:extLst>
          </p:cNvPr>
          <p:cNvSpPr/>
          <p:nvPr/>
        </p:nvSpPr>
        <p:spPr>
          <a:xfrm>
            <a:off x="3047999" y="692728"/>
            <a:ext cx="6109855" cy="2800767"/>
          </a:xfrm>
          <a:prstGeom prst="rect">
            <a:avLst/>
          </a:prstGeom>
        </p:spPr>
        <p:txBody>
          <a:bodyPr wrap="square">
            <a:spAutoFit/>
          </a:bodyPr>
          <a:lstStyle/>
          <a:p>
            <a:r>
              <a:rPr lang="en-US" sz="4400" dirty="0"/>
              <a:t>Student name:</a:t>
            </a:r>
          </a:p>
          <a:p>
            <a:r>
              <a:rPr lang="en-US" sz="4400" dirty="0"/>
              <a:t>Institution name:</a:t>
            </a:r>
          </a:p>
          <a:p>
            <a:r>
              <a:rPr lang="en-US" sz="4400" dirty="0"/>
              <a:t>Course title:</a:t>
            </a:r>
          </a:p>
          <a:p>
            <a:r>
              <a:rPr lang="en-US" sz="4400" dirty="0"/>
              <a:t>Date:</a:t>
            </a:r>
          </a:p>
        </p:txBody>
      </p:sp>
    </p:spTree>
    <p:extLst>
      <p:ext uri="{BB962C8B-B14F-4D97-AF65-F5344CB8AC3E}">
        <p14:creationId xmlns:p14="http://schemas.microsoft.com/office/powerpoint/2010/main" val="189741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85B9-2844-4419-A40B-9BAE07ECE453}"/>
              </a:ext>
            </a:extLst>
          </p:cNvPr>
          <p:cNvSpPr>
            <a:spLocks noGrp="1"/>
          </p:cNvSpPr>
          <p:nvPr>
            <p:ph type="title"/>
          </p:nvPr>
        </p:nvSpPr>
        <p:spPr/>
        <p:txBody>
          <a:bodyPr>
            <a:normAutofit fontScale="90000"/>
          </a:bodyPr>
          <a:lstStyle/>
          <a:p>
            <a:pPr algn="l"/>
            <a:r>
              <a:rPr lang="en-US" dirty="0">
                <a:solidFill>
                  <a:schemeClr val="accent6"/>
                </a:solidFill>
                <a:latin typeface="Times New Roman" panose="02020603050405020304" pitchFamily="18" charset="0"/>
                <a:cs typeface="Times New Roman" panose="02020603050405020304" pitchFamily="18" charset="0"/>
              </a:rPr>
              <a:t>Language Development, fluency and vocabulary.</a:t>
            </a:r>
          </a:p>
        </p:txBody>
      </p:sp>
      <p:sp>
        <p:nvSpPr>
          <p:cNvPr id="3" name="Content Placeholder 2">
            <a:extLst>
              <a:ext uri="{FF2B5EF4-FFF2-40B4-BE49-F238E27FC236}">
                <a16:creationId xmlns:a16="http://schemas.microsoft.com/office/drawing/2014/main" id="{678E0D6C-7779-4432-99B1-80A89E1BEC4B}"/>
              </a:ext>
            </a:extLst>
          </p:cNvPr>
          <p:cNvSpPr>
            <a:spLocks noGrp="1"/>
          </p:cNvSpPr>
          <p:nvPr>
            <p:ph idx="1"/>
          </p:nvPr>
        </p:nvSpPr>
        <p:spPr/>
        <p:txBody>
          <a:bodyPr>
            <a:normAutofit fontScale="92500" lnSpcReduction="10000"/>
          </a:bodyPr>
          <a:lstStyle/>
          <a:p>
            <a:r>
              <a:rPr lang="en-US" dirty="0">
                <a:latin typeface="Times New Roman" panose="02020603050405020304" pitchFamily="18" charset="0"/>
                <a:cs typeface="Times New Roman" panose="02020603050405020304" pitchFamily="18" charset="0"/>
              </a:rPr>
              <a:t>Language development: This is an important part of a child development stage. It builds a child communication abilities, expressions and understanding feelings.</a:t>
            </a:r>
          </a:p>
          <a:p>
            <a:r>
              <a:rPr lang="en-US" dirty="0">
                <a:latin typeface="Times New Roman" panose="02020603050405020304" pitchFamily="18" charset="0"/>
                <a:cs typeface="Times New Roman" panose="02020603050405020304" pitchFamily="18" charset="0"/>
              </a:rPr>
              <a:t>Fluency: This an ability of a child to read something with speed, accurate and give a clear expression it should happen when a child is reading silently or loudly.</a:t>
            </a:r>
          </a:p>
          <a:p>
            <a:r>
              <a:rPr lang="en-US" dirty="0">
                <a:latin typeface="Times New Roman" panose="02020603050405020304" pitchFamily="18" charset="0"/>
                <a:cs typeface="Times New Roman" panose="02020603050405020304" pitchFamily="18" charset="0"/>
              </a:rPr>
              <a:t>Vocabulary: This is an art that helps a child to understand and keep new terms to help them in their growth. According to research done by Oxford university a child should be able to manipulate different vocabularies to help in communication skills.</a:t>
            </a:r>
          </a:p>
        </p:txBody>
      </p:sp>
    </p:spTree>
    <p:extLst>
      <p:ext uri="{BB962C8B-B14F-4D97-AF65-F5344CB8AC3E}">
        <p14:creationId xmlns:p14="http://schemas.microsoft.com/office/powerpoint/2010/main" val="29869731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49786-ABF1-4929-83B7-4FCB11A2D63E}"/>
              </a:ext>
            </a:extLst>
          </p:cNvPr>
          <p:cNvSpPr>
            <a:spLocks noGrp="1"/>
          </p:cNvSpPr>
          <p:nvPr>
            <p:ph type="title"/>
          </p:nvPr>
        </p:nvSpPr>
        <p:spPr/>
        <p:txBody>
          <a:bodyPr>
            <a:normAutofit fontScale="90000"/>
          </a:bodyPr>
          <a:lstStyle/>
          <a:p>
            <a:pPr algn="l"/>
            <a:r>
              <a:rPr lang="en-US" dirty="0">
                <a:solidFill>
                  <a:srgbClr val="0070C0"/>
                </a:solidFill>
                <a:latin typeface="Times New Roman" panose="02020603050405020304" pitchFamily="18" charset="0"/>
                <a:cs typeface="Times New Roman" panose="02020603050405020304" pitchFamily="18" charset="0"/>
              </a:rPr>
              <a:t>How the three skills helps a student in comprehending what they read at a younger age.</a:t>
            </a:r>
          </a:p>
        </p:txBody>
      </p:sp>
      <p:sp>
        <p:nvSpPr>
          <p:cNvPr id="3" name="Content Placeholder 2">
            <a:extLst>
              <a:ext uri="{FF2B5EF4-FFF2-40B4-BE49-F238E27FC236}">
                <a16:creationId xmlns:a16="http://schemas.microsoft.com/office/drawing/2014/main" id="{2ABE6033-1D7A-4DFF-9B4C-6011430B0952}"/>
              </a:ext>
            </a:extLst>
          </p:cNvPr>
          <p:cNvSpPr>
            <a:spLocks noGrp="1"/>
          </p:cNvSpPr>
          <p:nvPr>
            <p:ph idx="1"/>
          </p:nvPr>
        </p:nvSpPr>
        <p:spPr/>
        <p:txBody>
          <a:bodyPr>
            <a:normAutofit fontScale="92500" lnSpcReduction="10000"/>
          </a:bodyPr>
          <a:lstStyle/>
          <a:p>
            <a:r>
              <a:rPr lang="en-US" dirty="0">
                <a:latin typeface="Times New Roman" panose="02020603050405020304" pitchFamily="18" charset="0"/>
                <a:cs typeface="Times New Roman" panose="02020603050405020304" pitchFamily="18" charset="0"/>
              </a:rPr>
              <a:t>During language development a child should be able to recognize letters, understand the meaning and they should manipulate any sound from different words.</a:t>
            </a:r>
          </a:p>
          <a:p>
            <a:r>
              <a:rPr lang="en-US" dirty="0">
                <a:latin typeface="Times New Roman" panose="02020603050405020304" pitchFamily="18" charset="0"/>
                <a:cs typeface="Times New Roman" panose="02020603050405020304" pitchFamily="18" charset="0"/>
              </a:rPr>
              <a:t>Children should have better skills in knowing the relationships between letters and their various pronunciation and by doing these a child should be able to understand, interpret a meaning of a plain text.</a:t>
            </a:r>
          </a:p>
          <a:p>
            <a:r>
              <a:rPr lang="en-US" dirty="0">
                <a:latin typeface="Times New Roman" panose="02020603050405020304" pitchFamily="18" charset="0"/>
                <a:cs typeface="Times New Roman" panose="02020603050405020304" pitchFamily="18" charset="0"/>
              </a:rPr>
              <a:t>These skills helps in listening comprehension, they help a child understand faster at a younger age and perform better in their studies. This skill leads  to better growth and will help in building every child's language. </a:t>
            </a:r>
          </a:p>
        </p:txBody>
      </p:sp>
    </p:spTree>
    <p:extLst>
      <p:ext uri="{BB962C8B-B14F-4D97-AF65-F5344CB8AC3E}">
        <p14:creationId xmlns:p14="http://schemas.microsoft.com/office/powerpoint/2010/main" val="24570809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82274-D01F-448C-8BD0-E29BE1687325}"/>
              </a:ext>
            </a:extLst>
          </p:cNvPr>
          <p:cNvSpPr>
            <a:spLocks noGrp="1"/>
          </p:cNvSpPr>
          <p:nvPr>
            <p:ph type="title"/>
          </p:nvPr>
        </p:nvSpPr>
        <p:spPr/>
        <p:txBody>
          <a:bodyPr>
            <a:normAutofit fontScale="90000"/>
          </a:bodyPr>
          <a:lstStyle/>
          <a:p>
            <a:pPr algn="l"/>
            <a:r>
              <a:rPr lang="en-US" dirty="0">
                <a:solidFill>
                  <a:srgbClr val="0070C0"/>
                </a:solidFill>
                <a:latin typeface="Times New Roman" panose="02020603050405020304" pitchFamily="18" charset="0"/>
                <a:cs typeface="Times New Roman" panose="02020603050405020304" pitchFamily="18" charset="0"/>
              </a:rPr>
              <a:t>How the three skills helps a student in comprehending what they read at a younger age.</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853A0E5-D03D-4A7E-977C-A7CAA1AA156B}"/>
              </a:ext>
            </a:extLst>
          </p:cNvPr>
          <p:cNvSpPr>
            <a:spLocks noGrp="1"/>
          </p:cNvSpPr>
          <p:nvPr>
            <p:ph idx="1"/>
          </p:nvPr>
        </p:nvSpPr>
        <p:spPr/>
        <p:txBody>
          <a:bodyPr>
            <a:normAutofit fontScale="92500" lnSpcReduction="10000"/>
          </a:bodyPr>
          <a:lstStyle/>
          <a:p>
            <a:r>
              <a:rPr lang="en-US" dirty="0">
                <a:latin typeface="Times New Roman" panose="02020603050405020304" pitchFamily="18" charset="0"/>
                <a:cs typeface="Times New Roman" panose="02020603050405020304" pitchFamily="18" charset="0"/>
              </a:rPr>
              <a:t>In the case of child's fluency, a child should read an article or a text silently and understand various words instantly. Being fluent it helps a child to read loudly putting more effort and should express their meaning directly.</a:t>
            </a:r>
          </a:p>
          <a:p>
            <a:r>
              <a:rPr lang="en-US" dirty="0">
                <a:latin typeface="Times New Roman" panose="02020603050405020304" pitchFamily="18" charset="0"/>
                <a:cs typeface="Times New Roman" panose="02020603050405020304" pitchFamily="18" charset="0"/>
              </a:rPr>
              <a:t>When a child is not able to develop their skill of fluency they are always slow in reading, they read word by word without giving a clear understanding to the audience listening to the readings.</a:t>
            </a:r>
          </a:p>
          <a:p>
            <a:r>
              <a:rPr lang="en-US" dirty="0">
                <a:latin typeface="Times New Roman" panose="02020603050405020304" pitchFamily="18" charset="0"/>
                <a:cs typeface="Times New Roman" panose="02020603050405020304" pitchFamily="18" charset="0"/>
              </a:rPr>
              <a:t>A child uses this skill to connect any ideas from a text and what they understand from their knowledge. This skill where a child is able to read and comprehend the meaning at that particular moment.</a:t>
            </a:r>
          </a:p>
        </p:txBody>
      </p:sp>
    </p:spTree>
    <p:extLst>
      <p:ext uri="{BB962C8B-B14F-4D97-AF65-F5344CB8AC3E}">
        <p14:creationId xmlns:p14="http://schemas.microsoft.com/office/powerpoint/2010/main" val="15568387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B478E-A3C2-499A-A2D9-013A3FDDAFB3}"/>
              </a:ext>
            </a:extLst>
          </p:cNvPr>
          <p:cNvSpPr>
            <a:spLocks noGrp="1"/>
          </p:cNvSpPr>
          <p:nvPr>
            <p:ph type="title"/>
          </p:nvPr>
        </p:nvSpPr>
        <p:spPr/>
        <p:txBody>
          <a:bodyPr>
            <a:normAutofit fontScale="90000"/>
          </a:bodyPr>
          <a:lstStyle/>
          <a:p>
            <a:pPr algn="l"/>
            <a:r>
              <a:rPr lang="en-US" dirty="0">
                <a:solidFill>
                  <a:srgbClr val="0070C0"/>
                </a:solidFill>
                <a:latin typeface="Times New Roman" panose="02020603050405020304" pitchFamily="18" charset="0"/>
                <a:cs typeface="Times New Roman" panose="02020603050405020304" pitchFamily="18" charset="0"/>
              </a:rPr>
              <a:t>How the three skills helps a student in comprehending what they read at a younger age.</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94155A5-D768-4694-98E4-AD32F840F9D6}"/>
              </a:ext>
            </a:extLst>
          </p:cNvPr>
          <p:cNvSpPr>
            <a:spLocks noGrp="1"/>
          </p:cNvSpPr>
          <p:nvPr>
            <p:ph idx="1"/>
          </p:nvPr>
        </p:nvSpPr>
        <p:spPr/>
        <p:txBody>
          <a:bodyPr>
            <a:normAutofit fontScale="92500" lnSpcReduction="20000"/>
          </a:bodyPr>
          <a:lstStyle/>
          <a:p>
            <a:r>
              <a:rPr lang="en-US" dirty="0">
                <a:latin typeface="Times New Roman" panose="02020603050405020304" pitchFamily="18" charset="0"/>
                <a:cs typeface="Times New Roman" panose="02020603050405020304" pitchFamily="18" charset="0"/>
              </a:rPr>
              <a:t>Vocabularies play a greater role in a child comprehension, according to teacher Jack Philips a text is composed with anything and a child is required to have wide vocabulary understanding to help in understanding and comprehending the text.</a:t>
            </a:r>
          </a:p>
          <a:p>
            <a:r>
              <a:rPr lang="en-US" dirty="0">
                <a:latin typeface="Times New Roman" panose="02020603050405020304" pitchFamily="18" charset="0"/>
                <a:cs typeface="Times New Roman" panose="02020603050405020304" pitchFamily="18" charset="0"/>
              </a:rPr>
              <a:t>Children having wide vocabulary range it helps them to put what they are feeling or thinking into words, communicate with people effectively and also to understand what their readings by picking all the important points and relating them to their understanding.</a:t>
            </a:r>
          </a:p>
          <a:p>
            <a:r>
              <a:rPr lang="en-US" dirty="0">
                <a:latin typeface="Times New Roman" panose="02020603050405020304" pitchFamily="18" charset="0"/>
                <a:cs typeface="Times New Roman" panose="02020603050405020304" pitchFamily="18" charset="0"/>
              </a:rPr>
              <a:t>To have more vocabularies: priorities on your conversation, read together, play word games and write a lot for fun.</a:t>
            </a:r>
          </a:p>
        </p:txBody>
      </p:sp>
    </p:spTree>
    <p:extLst>
      <p:ext uri="{BB962C8B-B14F-4D97-AF65-F5344CB8AC3E}">
        <p14:creationId xmlns:p14="http://schemas.microsoft.com/office/powerpoint/2010/main" val="1492630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AB10B-288B-453F-BCD0-2884A9AF36EF}"/>
              </a:ext>
            </a:extLst>
          </p:cNvPr>
          <p:cNvSpPr>
            <a:spLocks noGrp="1"/>
          </p:cNvSpPr>
          <p:nvPr>
            <p:ph type="title"/>
          </p:nvPr>
        </p:nvSpPr>
        <p:spPr/>
        <p:txBody>
          <a:bodyPr>
            <a:normAutofit fontScale="90000"/>
          </a:bodyPr>
          <a:lstStyle/>
          <a:p>
            <a:pPr algn="l"/>
            <a:r>
              <a:rPr lang="en-US" dirty="0">
                <a:solidFill>
                  <a:srgbClr val="0070C0"/>
                </a:solidFill>
                <a:latin typeface="Times New Roman" panose="02020603050405020304" pitchFamily="18" charset="0"/>
                <a:cs typeface="Times New Roman" panose="02020603050405020304" pitchFamily="18" charset="0"/>
              </a:rPr>
              <a:t>Recommendations to increase reading comprehension.</a:t>
            </a:r>
          </a:p>
        </p:txBody>
      </p:sp>
      <p:sp>
        <p:nvSpPr>
          <p:cNvPr id="3" name="Content Placeholder 2">
            <a:extLst>
              <a:ext uri="{FF2B5EF4-FFF2-40B4-BE49-F238E27FC236}">
                <a16:creationId xmlns:a16="http://schemas.microsoft.com/office/drawing/2014/main" id="{31D5967D-E130-4FB7-ABA8-CA9A101D3CF3}"/>
              </a:ext>
            </a:extLst>
          </p:cNvPr>
          <p:cNvSpPr>
            <a:spLocks noGrp="1"/>
          </p:cNvSpPr>
          <p:nvPr>
            <p:ph idx="1"/>
          </p:nvPr>
        </p:nvSpPr>
        <p:spPr/>
        <p:txBody>
          <a:bodyPr>
            <a:normAutofit fontScale="92500"/>
          </a:bodyPr>
          <a:lstStyle/>
          <a:p>
            <a:r>
              <a:rPr lang="en-US" dirty="0">
                <a:latin typeface="Times New Roman" panose="02020603050405020304" pitchFamily="18" charset="0"/>
                <a:cs typeface="Times New Roman" panose="02020603050405020304" pitchFamily="18" charset="0"/>
              </a:rPr>
              <a:t>These recommendations play a major role in in promoting practices that helps increasing in improving reading comprehension for younger children including:</a:t>
            </a:r>
          </a:p>
          <a:p>
            <a:pPr marL="0" indent="0">
              <a:buNone/>
            </a:pPr>
            <a:r>
              <a:rPr lang="en-US" dirty="0">
                <a:solidFill>
                  <a:srgbClr val="92D050"/>
                </a:solidFill>
                <a:latin typeface="Times New Roman" panose="02020603050405020304" pitchFamily="18" charset="0"/>
                <a:cs typeface="Times New Roman" panose="02020603050405020304" pitchFamily="18" charset="0"/>
              </a:rPr>
              <a:t>Recommendation 1</a:t>
            </a:r>
            <a:r>
              <a:rPr lang="en-US" dirty="0">
                <a:latin typeface="Times New Roman" panose="02020603050405020304" pitchFamily="18" charset="0"/>
                <a:cs typeface="Times New Roman" panose="02020603050405020304" pitchFamily="18" charset="0"/>
              </a:rPr>
              <a:t>: </a:t>
            </a:r>
          </a:p>
          <a:p>
            <a:pPr algn="just"/>
            <a:r>
              <a:rPr lang="en-US" dirty="0">
                <a:latin typeface="Times New Roman" panose="02020603050405020304" pitchFamily="18" charset="0"/>
                <a:cs typeface="Times New Roman" panose="02020603050405020304" pitchFamily="18" charset="0"/>
              </a:rPr>
              <a:t>It urges all the teachers to teach their students different strategies to help them understand readings and gain from it to help them be confident readers.</a:t>
            </a:r>
          </a:p>
          <a:p>
            <a:pPr algn="just"/>
            <a:r>
              <a:rPr lang="en-US" dirty="0">
                <a:latin typeface="Times New Roman" panose="02020603050405020304" pitchFamily="18" charset="0"/>
                <a:cs typeface="Times New Roman" panose="02020603050405020304" pitchFamily="18" charset="0"/>
              </a:rPr>
              <a:t>When a child is able to have natural and immediate understanding of a text they will improve their reading comprehension by relating all the ideas and noting all the important vocabularies.</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91874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54E24-E1A6-46A0-8BE0-D69A4D7C4125}"/>
              </a:ext>
            </a:extLst>
          </p:cNvPr>
          <p:cNvSpPr>
            <a:spLocks noGrp="1"/>
          </p:cNvSpPr>
          <p:nvPr>
            <p:ph type="title"/>
          </p:nvPr>
        </p:nvSpPr>
        <p:spPr/>
        <p:txBody>
          <a:bodyPr>
            <a:normAutofit fontScale="90000"/>
          </a:bodyPr>
          <a:lstStyle/>
          <a:p>
            <a:pPr algn="l"/>
            <a:r>
              <a:rPr lang="en-US" dirty="0">
                <a:solidFill>
                  <a:srgbClr val="0070C0"/>
                </a:solidFill>
                <a:latin typeface="Times New Roman" panose="02020603050405020304" pitchFamily="18" charset="0"/>
                <a:cs typeface="Times New Roman" panose="02020603050405020304" pitchFamily="18" charset="0"/>
              </a:rPr>
              <a:t>Recommendations to increase reading comprehension.</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FB4BC7D-C544-4CC8-8A66-C5E5BF96BB18}"/>
              </a:ext>
            </a:extLst>
          </p:cNvPr>
          <p:cNvSpPr>
            <a:spLocks noGrp="1"/>
          </p:cNvSpPr>
          <p:nvPr>
            <p:ph idx="1"/>
          </p:nvPr>
        </p:nvSpPr>
        <p:spPr/>
        <p:txBody>
          <a:bodyPr/>
          <a:lstStyle/>
          <a:p>
            <a:pPr marL="0" indent="0">
              <a:buNone/>
            </a:pPr>
            <a:r>
              <a:rPr lang="en-US" dirty="0">
                <a:solidFill>
                  <a:srgbClr val="92D050"/>
                </a:solidFill>
                <a:latin typeface="Times New Roman" panose="02020603050405020304" pitchFamily="18" charset="0"/>
                <a:cs typeface="Times New Roman" panose="02020603050405020304" pitchFamily="18" charset="0"/>
              </a:rPr>
              <a:t>Recommendation 2</a:t>
            </a:r>
            <a:r>
              <a:rPr lang="en-US" dirty="0">
                <a:latin typeface="Times New Roman" panose="02020603050405020304" pitchFamily="18" charset="0"/>
                <a:cs typeface="Times New Roman" panose="02020603050405020304" pitchFamily="18" charset="0"/>
              </a:rPr>
              <a:t>: </a:t>
            </a:r>
          </a:p>
          <a:p>
            <a:pPr algn="just"/>
            <a:r>
              <a:rPr lang="en-US" dirty="0">
                <a:latin typeface="Times New Roman" panose="02020603050405020304" pitchFamily="18" charset="0"/>
                <a:cs typeface="Times New Roman" panose="02020603050405020304" pitchFamily="18" charset="0"/>
              </a:rPr>
              <a:t>These are teachings to help younger readers on ways to organize a text or structure them accordingly. Many authors have different ways of structuring text and a child mastering all these ways helps them in improving their reading skills and they can remember easily.</a:t>
            </a:r>
          </a:p>
          <a:p>
            <a:pPr algn="just"/>
            <a:r>
              <a:rPr lang="en-US" dirty="0">
                <a:latin typeface="Times New Roman" panose="02020603050405020304" pitchFamily="18" charset="0"/>
                <a:cs typeface="Times New Roman" panose="02020603050405020304" pitchFamily="18" charset="0"/>
              </a:rPr>
              <a:t>When a child learns on how to organize their work retrieving different vocabularies will be easy and  it will improve their fluency by encouraging a child to read loudly and avoid word by word reading.</a:t>
            </a:r>
          </a:p>
        </p:txBody>
      </p:sp>
    </p:spTree>
    <p:extLst>
      <p:ext uri="{BB962C8B-B14F-4D97-AF65-F5344CB8AC3E}">
        <p14:creationId xmlns:p14="http://schemas.microsoft.com/office/powerpoint/2010/main" val="378576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9CCC9-BF50-4553-963C-4FF57AEBD7D9}"/>
              </a:ext>
            </a:extLst>
          </p:cNvPr>
          <p:cNvSpPr>
            <a:spLocks noGrp="1"/>
          </p:cNvSpPr>
          <p:nvPr>
            <p:ph type="title"/>
          </p:nvPr>
        </p:nvSpPr>
        <p:spPr/>
        <p:txBody>
          <a:bodyPr>
            <a:normAutofit fontScale="90000"/>
          </a:bodyPr>
          <a:lstStyle/>
          <a:p>
            <a:pPr algn="l"/>
            <a:r>
              <a:rPr lang="en-US" dirty="0">
                <a:solidFill>
                  <a:srgbClr val="0070C0"/>
                </a:solidFill>
                <a:latin typeface="Times New Roman" panose="02020603050405020304" pitchFamily="18" charset="0"/>
                <a:cs typeface="Times New Roman" panose="02020603050405020304" pitchFamily="18" charset="0"/>
              </a:rPr>
              <a:t>Recommendations to increase reading comprehension.</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C005ABA-98C7-46EF-B7A2-0C24EBD588DD}"/>
              </a:ext>
            </a:extLst>
          </p:cNvPr>
          <p:cNvSpPr>
            <a:spLocks noGrp="1"/>
          </p:cNvSpPr>
          <p:nvPr>
            <p:ph idx="1"/>
          </p:nvPr>
        </p:nvSpPr>
        <p:spPr/>
        <p:txBody>
          <a:bodyPr>
            <a:normAutofit fontScale="92500"/>
          </a:bodyPr>
          <a:lstStyle/>
          <a:p>
            <a:pPr marL="0" indent="0">
              <a:buNone/>
            </a:pPr>
            <a:r>
              <a:rPr lang="en-US" dirty="0">
                <a:solidFill>
                  <a:srgbClr val="92D050"/>
                </a:solidFill>
                <a:latin typeface="Times New Roman" panose="02020603050405020304" pitchFamily="18" charset="0"/>
                <a:cs typeface="Times New Roman" panose="02020603050405020304" pitchFamily="18" charset="0"/>
              </a:rPr>
              <a:t>Recommendation3</a:t>
            </a:r>
          </a:p>
          <a:p>
            <a:r>
              <a:rPr lang="en-US" dirty="0">
                <a:latin typeface="Times New Roman" panose="02020603050405020304" pitchFamily="18" charset="0"/>
                <a:cs typeface="Times New Roman" panose="02020603050405020304" pitchFamily="18" charset="0"/>
              </a:rPr>
              <a:t>When children are reading a text it suggests that a teacher should discuss with them giving all the details to improve a child readings. Doing this help the younger reader to get and retrieve more important ideas in the text easily.</a:t>
            </a:r>
          </a:p>
          <a:p>
            <a:r>
              <a:rPr lang="en-US" dirty="0">
                <a:latin typeface="Times New Roman" panose="02020603050405020304" pitchFamily="18" charset="0"/>
                <a:cs typeface="Times New Roman" panose="02020603050405020304" pitchFamily="18" charset="0"/>
              </a:rPr>
              <a:t>Teachers are required to come up with ways of explaining different text to let the ideas sink into the students and improve their reading comprehension.</a:t>
            </a:r>
          </a:p>
          <a:p>
            <a:r>
              <a:rPr lang="en-US" dirty="0">
                <a:latin typeface="Times New Roman" panose="02020603050405020304" pitchFamily="18" charset="0"/>
                <a:cs typeface="Times New Roman" panose="02020603050405020304" pitchFamily="18" charset="0"/>
              </a:rPr>
              <a:t>A teacher guiding the children helps them get various vocabularies, read text fluently and develop their language.</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88443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73D59-CDF8-48F7-9716-3B43010A058E}"/>
              </a:ext>
            </a:extLst>
          </p:cNvPr>
          <p:cNvSpPr>
            <a:spLocks noGrp="1"/>
          </p:cNvSpPr>
          <p:nvPr>
            <p:ph type="title"/>
          </p:nvPr>
        </p:nvSpPr>
        <p:spPr/>
        <p:txBody>
          <a:bodyPr>
            <a:normAutofit fontScale="90000"/>
          </a:bodyPr>
          <a:lstStyle/>
          <a:p>
            <a:pPr algn="l"/>
            <a:r>
              <a:rPr lang="en-US" dirty="0">
                <a:solidFill>
                  <a:schemeClr val="accent6"/>
                </a:solidFill>
                <a:latin typeface="Times New Roman" panose="02020603050405020304" pitchFamily="18" charset="0"/>
                <a:cs typeface="Times New Roman" panose="02020603050405020304" pitchFamily="18" charset="0"/>
              </a:rPr>
              <a:t>Evidence base strategies to help build a child reading comprehension.</a:t>
            </a:r>
          </a:p>
        </p:txBody>
      </p:sp>
      <p:sp>
        <p:nvSpPr>
          <p:cNvPr id="3" name="Content Placeholder 2">
            <a:extLst>
              <a:ext uri="{FF2B5EF4-FFF2-40B4-BE49-F238E27FC236}">
                <a16:creationId xmlns:a16="http://schemas.microsoft.com/office/drawing/2014/main" id="{C8831BB8-5B9C-44FC-8175-A06A8C2C349C}"/>
              </a:ext>
            </a:extLst>
          </p:cNvPr>
          <p:cNvSpPr>
            <a:spLocks noGrp="1"/>
          </p:cNvSpPr>
          <p:nvPr>
            <p:ph idx="1"/>
          </p:nvPr>
        </p:nvSpPr>
        <p:spPr/>
        <p:txBody>
          <a:bodyPr>
            <a:normAutofit fontScale="92500" lnSpcReduction="10000"/>
          </a:bodyPr>
          <a:lstStyle/>
          <a:p>
            <a:r>
              <a:rPr lang="en-US" dirty="0">
                <a:latin typeface="Times New Roman" panose="02020603050405020304" pitchFamily="18" charset="0"/>
                <a:cs typeface="Times New Roman" panose="02020603050405020304" pitchFamily="18" charset="0"/>
              </a:rPr>
              <a:t>Apart from the three evidences stated i.e. strong evidence, Moderate evidence and Minimal evidence the following are other examples:</a:t>
            </a:r>
          </a:p>
          <a:p>
            <a:pPr marL="514350" indent="-514350">
              <a:buFont typeface="+mj-lt"/>
              <a:buAutoNum type="arabicPeriod"/>
            </a:pPr>
            <a:r>
              <a:rPr lang="en-US" dirty="0">
                <a:solidFill>
                  <a:srgbClr val="92D050"/>
                </a:solidFill>
                <a:latin typeface="Times New Roman" panose="02020603050405020304" pitchFamily="18" charset="0"/>
                <a:cs typeface="Times New Roman" panose="02020603050405020304" pitchFamily="18" charset="0"/>
              </a:rPr>
              <a:t>Conflicting evidence</a:t>
            </a:r>
            <a:r>
              <a:rPr lang="en-US" dirty="0">
                <a:latin typeface="Times New Roman" panose="02020603050405020304" pitchFamily="18" charset="0"/>
                <a:cs typeface="Times New Roman" panose="02020603050405020304" pitchFamily="18" charset="0"/>
              </a:rPr>
              <a:t>:</a:t>
            </a:r>
          </a:p>
          <a:p>
            <a:pPr algn="just"/>
            <a:r>
              <a:rPr lang="en-US" dirty="0">
                <a:latin typeface="Times New Roman" panose="02020603050405020304" pitchFamily="18" charset="0"/>
                <a:cs typeface="Times New Roman" panose="02020603050405020304" pitchFamily="18" charset="0"/>
              </a:rPr>
              <a:t>These are the evidences from different people or sources that cannot be reconciled. An example is a case from a student where one is the plaintiff and the other one is the defendant without an intermediary the case will not be solved. These is because everyone wants to succeed or prevail.</a:t>
            </a:r>
          </a:p>
          <a:p>
            <a:pPr algn="just"/>
            <a:r>
              <a:rPr lang="en-US" dirty="0">
                <a:latin typeface="Times New Roman" panose="02020603050405020304" pitchFamily="18" charset="0"/>
                <a:cs typeface="Times New Roman" panose="02020603050405020304" pitchFamily="18" charset="0"/>
              </a:rPr>
              <a:t>In both the cases both the external and internal factors are expecting to win everyone arguing to be valid.</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6453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57EF6-98C8-4263-B99A-63F9446C40B8}"/>
              </a:ext>
            </a:extLst>
          </p:cNvPr>
          <p:cNvSpPr>
            <a:spLocks noGrp="1"/>
          </p:cNvSpPr>
          <p:nvPr>
            <p:ph type="title"/>
          </p:nvPr>
        </p:nvSpPr>
        <p:spPr/>
        <p:txBody>
          <a:bodyPr>
            <a:normAutofit fontScale="90000"/>
          </a:bodyPr>
          <a:lstStyle/>
          <a:p>
            <a:pPr algn="l"/>
            <a:r>
              <a:rPr lang="en-US" dirty="0">
                <a:solidFill>
                  <a:schemeClr val="accent6"/>
                </a:solidFill>
                <a:latin typeface="Times New Roman" panose="02020603050405020304" pitchFamily="18" charset="0"/>
                <a:cs typeface="Times New Roman" panose="02020603050405020304" pitchFamily="18" charset="0"/>
              </a:rPr>
              <a:t>Evidence base strategies to help build a child reading comprehension.</a:t>
            </a:r>
          </a:p>
        </p:txBody>
      </p:sp>
      <p:sp>
        <p:nvSpPr>
          <p:cNvPr id="3" name="Content Placeholder 2">
            <a:extLst>
              <a:ext uri="{FF2B5EF4-FFF2-40B4-BE49-F238E27FC236}">
                <a16:creationId xmlns:a16="http://schemas.microsoft.com/office/drawing/2014/main" id="{9D05C5EF-C9CF-481A-86D7-70F66F94FE9B}"/>
              </a:ext>
            </a:extLst>
          </p:cNvPr>
          <p:cNvSpPr>
            <a:spLocks noGrp="1"/>
          </p:cNvSpPr>
          <p:nvPr>
            <p:ph idx="1"/>
          </p:nvPr>
        </p:nvSpPr>
        <p:spPr/>
        <p:txBody>
          <a:bodyPr/>
          <a:lstStyle/>
          <a:p>
            <a:pPr marL="0" indent="0">
              <a:buNone/>
            </a:pPr>
            <a:r>
              <a:rPr lang="en-US" dirty="0">
                <a:solidFill>
                  <a:srgbClr val="92D050"/>
                </a:solidFill>
                <a:latin typeface="Times New Roman" panose="02020603050405020304" pitchFamily="18" charset="0"/>
                <a:cs typeface="Times New Roman" panose="02020603050405020304" pitchFamily="18" charset="0"/>
              </a:rPr>
              <a:t>2. No evidence</a:t>
            </a:r>
            <a:r>
              <a:rPr lang="en-US" dirty="0">
                <a:latin typeface="Times New Roman" panose="02020603050405020304" pitchFamily="18" charset="0"/>
                <a:cs typeface="Times New Roman" panose="02020603050405020304" pitchFamily="18" charset="0"/>
              </a:rPr>
              <a:t>:</a:t>
            </a:r>
          </a:p>
          <a:p>
            <a:pPr algn="just"/>
            <a:r>
              <a:rPr lang="en-US" dirty="0">
                <a:latin typeface="Times New Roman" panose="02020603050405020304" pitchFamily="18" charset="0"/>
                <a:cs typeface="Times New Roman" panose="02020603050405020304" pitchFamily="18" charset="0"/>
              </a:rPr>
              <a:t>In this case studies from both the internal and external cases have no full evidence to support their validity. Recommendations that singled out cannot be treated to be true or false since appropriate evidences to support them are not available.</a:t>
            </a:r>
          </a:p>
          <a:p>
            <a:pPr algn="just"/>
            <a:r>
              <a:rPr lang="en-US" dirty="0">
                <a:latin typeface="Times New Roman" panose="02020603050405020304" pitchFamily="18" charset="0"/>
                <a:cs typeface="Times New Roman" panose="02020603050405020304" pitchFamily="18" charset="0"/>
              </a:rPr>
              <a:t>When there are no evidences all the cases should be cancelled or implemented until they are proved to be worth it.</a:t>
            </a:r>
          </a:p>
        </p:txBody>
      </p:sp>
    </p:spTree>
    <p:extLst>
      <p:ext uri="{BB962C8B-B14F-4D97-AF65-F5344CB8AC3E}">
        <p14:creationId xmlns:p14="http://schemas.microsoft.com/office/powerpoint/2010/main" val="23378844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D5D-5E96-4F7A-AC12-8D5FAA161A7C}"/>
              </a:ext>
            </a:extLst>
          </p:cNvPr>
          <p:cNvSpPr>
            <a:spLocks noGrp="1"/>
          </p:cNvSpPr>
          <p:nvPr>
            <p:ph type="title"/>
          </p:nvPr>
        </p:nvSpPr>
        <p:spPr/>
        <p:txBody>
          <a:bodyPr/>
          <a:lstStyle/>
          <a:p>
            <a:pPr algn="l"/>
            <a:r>
              <a:rPr lang="en-US" dirty="0">
                <a:solidFill>
                  <a:schemeClr val="accent6"/>
                </a:solidFill>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042C21A3-1735-4499-999C-53721462E9C1}"/>
              </a:ext>
            </a:extLst>
          </p:cNvPr>
          <p:cNvSpPr>
            <a:spLocks noGrp="1"/>
          </p:cNvSpPr>
          <p:nvPr>
            <p:ph idx="1"/>
          </p:nvPr>
        </p:nvSpPr>
        <p:spPr/>
        <p:txBody>
          <a:bodyPr>
            <a:normAutofit fontScale="92500"/>
          </a:bodyPr>
          <a:lstStyle/>
          <a:p>
            <a:pPr algn="just"/>
            <a:r>
              <a:rPr lang="en-US" dirty="0">
                <a:latin typeface="Times New Roman" panose="02020603050405020304" pitchFamily="18" charset="0"/>
                <a:cs typeface="Times New Roman" panose="02020603050405020304" pitchFamily="18" charset="0"/>
              </a:rPr>
              <a:t>Language development, fluency and vocabularies play a major role in comprehending the study of the child. This happens when a child is able to understand every portion of a text, pick the important ideas in the text and they should be able to read aloud and give a clear expression when they are fluent.</a:t>
            </a:r>
          </a:p>
          <a:p>
            <a:pPr algn="just"/>
            <a:r>
              <a:rPr lang="en-US" dirty="0">
                <a:latin typeface="Times New Roman" panose="02020603050405020304" pitchFamily="18" charset="0"/>
                <a:cs typeface="Times New Roman" panose="02020603050405020304" pitchFamily="18" charset="0"/>
              </a:rPr>
              <a:t> All the vocabularies in a text should be understandable and a child should implement different vocabularies.</a:t>
            </a:r>
          </a:p>
          <a:p>
            <a:pPr algn="just"/>
            <a:r>
              <a:rPr lang="en-US" dirty="0">
                <a:latin typeface="Times New Roman" panose="02020603050405020304" pitchFamily="18" charset="0"/>
                <a:cs typeface="Times New Roman" panose="02020603050405020304" pitchFamily="18" charset="0"/>
              </a:rPr>
              <a:t>All the recommendations should be put in place to ensure the reading comprehension of a child is build from the younger age to when they're adults. </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13503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215</TotalTime>
  <Words>1075</Words>
  <Application>Microsoft Office PowerPoint</Application>
  <PresentationFormat>Widescreen</PresentationFormat>
  <Paragraphs>49</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Garamond</vt:lpstr>
      <vt:lpstr>Times New Roman</vt:lpstr>
      <vt:lpstr>Organic</vt:lpstr>
      <vt:lpstr>Developing reading comprehension skills.</vt:lpstr>
      <vt:lpstr>PowerPoint Presentation</vt:lpstr>
      <vt:lpstr>Language Development, fluency and vocabulary.</vt:lpstr>
      <vt:lpstr>How the three skills helps a student in comprehending what they read at a younger age.</vt:lpstr>
      <vt:lpstr>How the three skills helps a student in comprehending what they read at a younger age.</vt:lpstr>
      <vt:lpstr>How the three skills helps a student in comprehending what they read at a younger age.</vt:lpstr>
      <vt:lpstr>Recommendations to increase reading comprehension.</vt:lpstr>
      <vt:lpstr>Recommendations to increase reading comprehension.</vt:lpstr>
      <vt:lpstr>Recommendations to increase reading comprehension.</vt:lpstr>
      <vt:lpstr>Evidence base strategies to help build a child reading comprehension.</vt:lpstr>
      <vt:lpstr>Evidence base strategies to help build a child reading comprehension.</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reading comprehension skills.</dc:title>
  <dc:creator>mutai</dc:creator>
  <cp:lastModifiedBy>user</cp:lastModifiedBy>
  <cp:revision>29</cp:revision>
  <dcterms:created xsi:type="dcterms:W3CDTF">2020-05-23T06:59:46Z</dcterms:created>
  <dcterms:modified xsi:type="dcterms:W3CDTF">2020-05-23T13:16:30Z</dcterms:modified>
</cp:coreProperties>
</file>